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29"/>
  </p:notesMasterIdLst>
  <p:sldIdLst>
    <p:sldId id="257" r:id="rId2"/>
    <p:sldId id="320" r:id="rId3"/>
    <p:sldId id="321" r:id="rId4"/>
    <p:sldId id="322" r:id="rId5"/>
    <p:sldId id="323" r:id="rId6"/>
    <p:sldId id="324" r:id="rId7"/>
    <p:sldId id="327" r:id="rId8"/>
    <p:sldId id="326" r:id="rId9"/>
    <p:sldId id="329" r:id="rId10"/>
    <p:sldId id="328" r:id="rId11"/>
    <p:sldId id="330" r:id="rId12"/>
    <p:sldId id="331" r:id="rId13"/>
    <p:sldId id="334" r:id="rId14"/>
    <p:sldId id="335" r:id="rId15"/>
    <p:sldId id="338" r:id="rId16"/>
    <p:sldId id="339" r:id="rId17"/>
    <p:sldId id="337" r:id="rId18"/>
    <p:sldId id="340" r:id="rId19"/>
    <p:sldId id="344" r:id="rId20"/>
    <p:sldId id="341" r:id="rId21"/>
    <p:sldId id="342" r:id="rId22"/>
    <p:sldId id="343" r:id="rId23"/>
    <p:sldId id="345" r:id="rId24"/>
    <p:sldId id="347" r:id="rId25"/>
    <p:sldId id="348" r:id="rId26"/>
    <p:sldId id="349" r:id="rId27"/>
    <p:sldId id="35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6633"/>
    <a:srgbClr val="00CC66"/>
    <a:srgbClr val="00CC00"/>
    <a:srgbClr val="00FF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5238" autoAdjust="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86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73E43F-0E69-4A10-93C4-95E65DC4F88E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89A951-1605-456F-854E-F78AC4C30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08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938D40-2D54-426F-9DE8-B496003F7D91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A4E533-F5C6-47FC-8BB1-66DF49927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66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3AB2-98CF-40DF-B8CA-42D65056EA06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DB38-0A67-43E0-BC6B-E0B96FA82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C486-A888-4A7E-B8D9-52FAB17ACE40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2E44C-B63C-4681-AC28-07A4359F1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74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1096-7EDE-49BB-8599-4612B7AE810B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C7E8-FC19-4395-9357-AA6ACFD86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5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4080B5-6F34-4A4F-BD2C-F00952A84618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FECD0-BBD7-48D8-A9BB-D56C3D2D6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9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5F6C92-1187-4B64-8019-82F31573BCDE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3D3E-9337-4EBD-897D-6C0571D4E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9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050F22-42A6-4CF1-9340-29BCFC407682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97F06-D987-452B-9D2A-530869EA0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1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BEBCB-C6E9-4202-81D9-DDA285D4E42C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D706-035D-4AE9-A982-3BC7E590D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9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F7D2-2989-409F-993F-E9EC6099D0DC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B9163-C486-4780-9189-A5E37BFE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7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34F8E-CC85-4D9E-911F-452ACD250A60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4CB0B-A133-467C-A2FE-1C4D4617E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01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C6963-5793-42F5-B394-BE196651616E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2E85-1408-4698-A3F1-126A499FE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2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0B4B6F4-6140-4BED-90A8-2196D0EF15E8}" type="datetimeFigureOut">
              <a:rPr lang="en-US"/>
              <a:pPr>
                <a:defRPr/>
              </a:pPr>
              <a:t>8/21/2015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242CDB2-603D-4678-A884-E8B78F36F7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38" r:id="rId2"/>
    <p:sldLayoutId id="2147484043" r:id="rId3"/>
    <p:sldLayoutId id="2147484044" r:id="rId4"/>
    <p:sldLayoutId id="2147484045" r:id="rId5"/>
    <p:sldLayoutId id="2147484046" r:id="rId6"/>
    <p:sldLayoutId id="2147484039" r:id="rId7"/>
    <p:sldLayoutId id="2147484047" r:id="rId8"/>
    <p:sldLayoutId id="2147484048" r:id="rId9"/>
    <p:sldLayoutId id="2147484040" r:id="rId10"/>
    <p:sldLayoutId id="21474840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343400" cy="3009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Forensic Science and the Law</a:t>
            </a:r>
            <a:endParaRPr lang="en-US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72000"/>
            <a:ext cx="8839200" cy="25146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Forensic Science:</a:t>
            </a:r>
          </a:p>
          <a:p>
            <a:pPr eaLnBrk="1" hangingPunct="1"/>
            <a:r>
              <a:rPr lang="en-US" altLang="en-US" sz="3200" smtClean="0"/>
              <a:t> Uses principles of many sciences to aid</a:t>
            </a:r>
          </a:p>
          <a:p>
            <a:pPr eaLnBrk="1" hangingPunct="1"/>
            <a:r>
              <a:rPr lang="en-US" altLang="en-US" sz="3200" smtClean="0"/>
              <a:t> law enforcement officials and to uphold   </a:t>
            </a:r>
          </a:p>
          <a:p>
            <a:pPr eaLnBrk="1" hangingPunct="1"/>
            <a:r>
              <a:rPr lang="en-US" altLang="en-US" sz="3200" smtClean="0"/>
              <a:t> the law.  </a:t>
            </a:r>
          </a:p>
          <a:p>
            <a:pPr eaLnBrk="1" hangingPunct="1"/>
            <a:endParaRPr lang="en-US" alt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33400" y="11430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7</a:t>
            </a:r>
            <a:r>
              <a:rPr lang="en-US" sz="150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th</a:t>
            </a:r>
            <a:endParaRPr lang="en-US" sz="15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3276600"/>
            <a:ext cx="4419600" cy="16764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9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Amendment</a:t>
            </a:r>
            <a:r>
              <a:rPr lang="en-US" sz="19200" u="sng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0" y="685800"/>
            <a:ext cx="5791200" cy="6172200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6400" dirty="0" smtClean="0"/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i="1" dirty="0" smtClean="0"/>
              <a:t>      * J</a:t>
            </a:r>
            <a:r>
              <a:rPr lang="en-US" sz="12000" b="1" i="1" u="sng" dirty="0" smtClean="0"/>
              <a:t>ury of Peers</a:t>
            </a:r>
            <a:endParaRPr lang="en-US" sz="1600" b="1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If the case value is more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than $1500, the trial has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a  jury of one’s peers.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--some jurors have difficulty understanding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scientific evidence.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*</a:t>
            </a:r>
            <a:r>
              <a:rPr lang="en-US" sz="12000" b="1" i="1" u="sng" dirty="0" smtClean="0"/>
              <a:t>Standardized  Court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Any court system used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must be set up by the US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government. </a:t>
            </a:r>
            <a:endParaRPr lang="en-US" sz="12000" b="1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i="1" dirty="0" smtClean="0"/>
              <a:t>  </a:t>
            </a: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209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“Right to an  impartial trial by jury</a:t>
            </a:r>
            <a:r>
              <a:rPr lang="en-US" sz="47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”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endParaRPr lang="en-US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276600" cy="3657600"/>
          </a:xfrm>
        </p:spPr>
      </p:pic>
      <p:sp>
        <p:nvSpPr>
          <p:cNvPr id="18434" name="Content Placeholder 2"/>
          <p:cNvSpPr>
            <a:spLocks noGrp="1"/>
          </p:cNvSpPr>
          <p:nvPr>
            <p:ph sz="half" idx="2"/>
          </p:nvPr>
        </p:nvSpPr>
        <p:spPr>
          <a:xfrm>
            <a:off x="2895600" y="990600"/>
            <a:ext cx="6248400" cy="58674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“Innocent until Proven Guilty”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*How is evidence perceived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in court?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*What are the types of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evidence?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*How do we determine the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significance of evidence?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*How important is evidence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collection and handling?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Forensic Evidence in Court</a:t>
            </a:r>
            <a:endParaRPr lang="en-US" sz="4400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34000" y="1752600"/>
            <a:ext cx="1143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/>
          <p:cNvSpPr>
            <a:spLocks noGrp="1"/>
          </p:cNvSpPr>
          <p:nvPr>
            <p:ph sz="half" idx="1"/>
          </p:nvPr>
        </p:nvSpPr>
        <p:spPr>
          <a:xfrm>
            <a:off x="5715000" y="2286000"/>
            <a:ext cx="3429000" cy="41148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5562600" cy="5791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3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b="1" u="sng" dirty="0" smtClean="0">
                <a:solidFill>
                  <a:srgbClr val="92D050"/>
                </a:solidFill>
              </a:rPr>
              <a:t>Material:</a:t>
            </a:r>
            <a:r>
              <a:rPr lang="en-US" sz="3000" b="1" dirty="0" smtClean="0">
                <a:solidFill>
                  <a:srgbClr val="92D050"/>
                </a:solidFill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000" b="1" dirty="0" smtClean="0">
                <a:solidFill>
                  <a:schemeClr val="tx1">
                    <a:lumMod val="95000"/>
                  </a:schemeClr>
                </a:solidFill>
              </a:rPr>
              <a:t>all evidence </a:t>
            </a:r>
            <a:r>
              <a:rPr lang="en-US" b="1" dirty="0" smtClean="0"/>
              <a:t>must relate to the current court case 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b="1" u="sng" dirty="0" smtClean="0">
                <a:solidFill>
                  <a:srgbClr val="92D050"/>
                </a:solidFill>
              </a:rPr>
              <a:t>Probative: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b="1" dirty="0" smtClean="0"/>
              <a:t>  all evidence must prove something to the court.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All Evidence in Court must be Material and Probative</a:t>
            </a:r>
            <a:endParaRPr lang="en-US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35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6"/>
          <p:cNvSpPr>
            <a:spLocks noGrp="1"/>
          </p:cNvSpPr>
          <p:nvPr>
            <p:ph sz="half" idx="1"/>
          </p:nvPr>
        </p:nvSpPr>
        <p:spPr>
          <a:xfrm>
            <a:off x="0" y="1219200"/>
            <a:ext cx="6096000" cy="56388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200" b="1" u="sng" smtClean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u="sng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Probative Value: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en-US" sz="3200" smtClean="0">
                <a:latin typeface="Aharoni" panose="02010803020104030203" pitchFamily="2" charset="-79"/>
                <a:cs typeface="Aharoni" panose="02010803020104030203" pitchFamily="2" charset="-79"/>
              </a:rPr>
              <a:t>The lower the probability of an event…the higher the probative value.</a:t>
            </a:r>
            <a:r>
              <a:rPr lang="en-US" altLang="en-US" sz="3200" b="1" u="sng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b="1" u="sng" smtClean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u="sng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Probability: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altLang="en-US" sz="3200" b="1" smtClean="0">
                <a:latin typeface="Aharoni" panose="02010803020104030203" pitchFamily="2" charset="-79"/>
                <a:cs typeface="Aharoni" panose="02010803020104030203" pitchFamily="2" charset="-79"/>
              </a:rPr>
              <a:t>Defines the odds that a certain event will occur.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smtClean="0">
                <a:latin typeface="Andalus" panose="02020603050405020304" pitchFamily="18" charset="-78"/>
                <a:cs typeface="Andalus" panose="02020603050405020304" pitchFamily="18" charset="-78"/>
              </a:rPr>
              <a:t>(Probability of heads in a coin flip: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smtClean="0">
                <a:latin typeface="Andalus" panose="02020603050405020304" pitchFamily="18" charset="-78"/>
                <a:cs typeface="Andalus" panose="02020603050405020304" pitchFamily="18" charset="-78"/>
              </a:rPr>
              <a:t>     50 out of 100 flips)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smtClean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u="sng" smtClean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u="sng" smtClean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1507" name="Picture 4" descr="view deta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2830513"/>
            <a:ext cx="1828800" cy="1828800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Probative Value</a:t>
            </a:r>
            <a:endParaRPr lang="en-US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4343400"/>
            <a:ext cx="9144000" cy="5715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" b="1" u="sng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000" b="1" u="sng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Calculate the overall frequency of occurrence in the population</a:t>
            </a:r>
            <a:r>
              <a:rPr lang="en-US" sz="3000" b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b="1" dirty="0" smtClean="0">
                <a:cs typeface="Aharoni" pitchFamily="2" charset="-79"/>
              </a:rPr>
              <a:t>.</a:t>
            </a:r>
            <a:r>
              <a:rPr lang="en-US" b="1" dirty="0" smtClean="0">
                <a:cs typeface="Aharoni" pitchFamily="2" charset="-79"/>
              </a:rPr>
              <a:t>26 X .85 X .02 =.0044 (44%)</a:t>
            </a:r>
            <a:endParaRPr lang="en-US" sz="1000" b="1" dirty="0" smtClean="0">
              <a:cs typeface="Aharoni" pitchFamily="2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000" b="1" dirty="0" smtClean="0">
              <a:cs typeface="Aharoni" pitchFamily="2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Less than </a:t>
            </a:r>
            <a:r>
              <a:rPr lang="en-US" b="1" dirty="0" smtClean="0">
                <a:latin typeface="+mj-lt"/>
                <a:cs typeface="Aharoni" pitchFamily="2" charset="-79"/>
              </a:rPr>
              <a:t>1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out of </a:t>
            </a:r>
            <a:r>
              <a:rPr lang="en-US" b="1" dirty="0" smtClean="0">
                <a:latin typeface="+mj-lt"/>
                <a:cs typeface="Aharoni" pitchFamily="2" charset="-79"/>
              </a:rPr>
              <a:t>200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people would be expected to have this combination of blood factors.</a:t>
            </a:r>
            <a:endParaRPr lang="en-US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b="1" u="sng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990600"/>
          <a:ext cx="8610600" cy="326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813"/>
                <a:gridCol w="3212910"/>
                <a:gridCol w="2955876"/>
              </a:tblGrid>
              <a:tr h="8837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r>
                        <a:rPr lang="en-US" sz="2800" b="1" u="sng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OJ</a:t>
                      </a:r>
                      <a:r>
                        <a:rPr lang="en-US" sz="2800" b="1" u="sng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Simpson Case</a:t>
                      </a: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Crime Scene Blood Factors that Match OJ’s</a:t>
                      </a:r>
                      <a:endParaRPr lang="en-US" sz="2400" b="0" dirty="0"/>
                    </a:p>
                  </a:txBody>
                  <a:tcPr marT="45711" marB="45711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2800">
                <a:tc>
                  <a:txBody>
                    <a:bodyPr/>
                    <a:lstStyle/>
                    <a:p>
                      <a:r>
                        <a:rPr lang="en-US" sz="2700" u="sng" dirty="0" smtClean="0"/>
                        <a:t>Blood</a:t>
                      </a:r>
                      <a:r>
                        <a:rPr lang="en-US" sz="2700" u="sng" baseline="0" dirty="0" smtClean="0"/>
                        <a:t> Factors</a:t>
                      </a:r>
                      <a:endParaRPr lang="en-US" sz="2700" u="sng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Frequency in Population</a:t>
                      </a:r>
                      <a:endParaRPr lang="en-US" sz="2400" u="sng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Decimal</a:t>
                      </a:r>
                      <a:r>
                        <a:rPr lang="en-US" sz="2400" u="sng" baseline="0" dirty="0" smtClean="0"/>
                        <a:t> of Frequency</a:t>
                      </a:r>
                      <a:endParaRPr lang="en-US" sz="2400" u="sng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0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26%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.26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80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EsD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85%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.85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80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PGM 2+2-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.02</a:t>
                      </a:r>
                      <a:endParaRPr lang="en-US" sz="2800" dirty="0"/>
                    </a:p>
                  </a:txBody>
                  <a:tcPr marT="45711" marB="4571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Product Rule</a:t>
            </a:r>
            <a:endParaRPr lang="en-US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gnifying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10"/>
          <p:cNvSpPr>
            <a:spLocks noGrp="1"/>
          </p:cNvSpPr>
          <p:nvPr>
            <p:ph idx="1"/>
          </p:nvPr>
        </p:nvSpPr>
        <p:spPr>
          <a:xfrm>
            <a:off x="152400" y="914400"/>
            <a:ext cx="8382000" cy="59436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u="sng" smtClean="0"/>
              <a:t>Direct Evidence:</a:t>
            </a:r>
            <a:r>
              <a:rPr lang="en-US" altLang="en-US" sz="3200" b="1" smtClean="0"/>
              <a:t>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smtClean="0"/>
              <a:t>  </a:t>
            </a:r>
            <a:r>
              <a:rPr lang="en-US" altLang="en-US" sz="2800" b="1" smtClean="0"/>
              <a:t>evidence that establishes a fact.</a:t>
            </a:r>
            <a:endParaRPr lang="en-US" altLang="en-US" sz="1000" b="1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500" smtClean="0"/>
              <a:t> </a:t>
            </a:r>
            <a:r>
              <a:rPr lang="en-US" altLang="en-US" sz="2800" smtClean="0"/>
              <a:t>Eyewitness/victim testimony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/>
              <a:t>Confessions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/>
              <a:t>Physical evidence found</a:t>
            </a:r>
            <a:r>
              <a:rPr lang="en-US" altLang="en-US" sz="2800" b="1" i="1" smtClean="0"/>
              <a:t> ON</a:t>
            </a:r>
            <a:r>
              <a:rPr lang="en-US" altLang="en-US" sz="2800" smtClean="0"/>
              <a:t>  a person</a:t>
            </a:r>
            <a:endParaRPr lang="en-US" altLang="en-US" sz="2800" b="1" i="1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000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u="sng" smtClean="0"/>
              <a:t>Indirect Evidence: </a:t>
            </a:r>
            <a:r>
              <a:rPr lang="en-US" altLang="en-US" sz="3200" b="1" smtClean="0"/>
              <a:t> </a:t>
            </a:r>
            <a:r>
              <a:rPr lang="en-US" altLang="en-US" sz="2800" b="1" smtClean="0"/>
              <a:t>(circumstantial evidence)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/>
              <a:t>Nearly all physical evidence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/>
              <a:t>Requires that judge/jury makes inferences</a:t>
            </a:r>
            <a:endParaRPr lang="en-US" altLang="en-US" sz="120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200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600" b="1" smtClean="0"/>
              <a:t>  </a:t>
            </a:r>
            <a:r>
              <a:rPr lang="en-US" altLang="en-US" sz="2800" b="1" smtClean="0"/>
              <a:t> </a:t>
            </a:r>
            <a:endParaRPr lang="en-US" altLang="en-US" sz="3000" b="1" smtClean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i="1" u="sng" dirty="0" smtClean="0">
                <a:solidFill>
                  <a:schemeClr val="tx1"/>
                </a:solidFill>
                <a:effectLst/>
                <a:latin typeface="Algerian" pitchFamily="82" charset="0"/>
              </a:rPr>
              <a:t>Types of Evidence in Court:</a:t>
            </a:r>
            <a:endParaRPr lang="en-US" sz="3600" dirty="0"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pic>
        <p:nvPicPr>
          <p:cNvPr id="23557" name="Picture 4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10"/>
          <p:cNvSpPr>
            <a:spLocks noGrp="1"/>
          </p:cNvSpPr>
          <p:nvPr>
            <p:ph idx="1"/>
          </p:nvPr>
        </p:nvSpPr>
        <p:spPr>
          <a:xfrm>
            <a:off x="0" y="609600"/>
            <a:ext cx="7848600" cy="6248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1200" b="1" u="sng" dirty="0" smtClean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3200" b="1" u="sng" dirty="0" smtClean="0"/>
              <a:t>Individual Evidence:</a:t>
            </a:r>
            <a:r>
              <a:rPr lang="en-US" sz="3200" b="1" dirty="0" smtClean="0"/>
              <a:t>  </a:t>
            </a:r>
            <a:r>
              <a:rPr lang="en-US" sz="2800" b="1" dirty="0" smtClean="0"/>
              <a:t>evidence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dirty="0" smtClean="0"/>
              <a:t>that can be linked with a unique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dirty="0" smtClean="0"/>
              <a:t>source with high probability.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5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300" dirty="0" smtClean="0"/>
              <a:t>Matching fingerprint minutea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300" dirty="0" smtClean="0"/>
              <a:t>Matching bullet striations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300" dirty="0" smtClean="0"/>
              <a:t>Matching DNA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300" dirty="0" smtClean="0"/>
              <a:t>Irregular edges of broken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300" dirty="0" smtClean="0"/>
              <a:t>   object (glass/paper) that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300" dirty="0" smtClean="0"/>
              <a:t>   fit together</a:t>
            </a:r>
            <a:endParaRPr lang="en-US" sz="500" dirty="0" smtClean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500" dirty="0" smtClean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3000" b="1" u="sng" dirty="0" smtClean="0"/>
              <a:t>Class Evidence:</a:t>
            </a:r>
            <a:r>
              <a:rPr lang="en-US" sz="3000" b="1" dirty="0" smtClean="0"/>
              <a:t>  </a:t>
            </a:r>
            <a:r>
              <a:rPr lang="en-US" sz="2800" b="1" dirty="0" smtClean="0"/>
              <a:t>evidence that can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dirty="0" smtClean="0"/>
              <a:t>only  be associated with a group,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dirty="0" smtClean="0"/>
              <a:t>not a single source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(more linked class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evidence has higher probative value).</a:t>
            </a:r>
            <a:endParaRPr lang="en-US" sz="30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981200" cy="1752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1676400" cy="1447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Types of  Physical Evidence :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057400" cy="1905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029200"/>
            <a:ext cx="2276475" cy="1600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0" y="1481138"/>
            <a:ext cx="4495800" cy="5072062"/>
          </a:xfrm>
          <a:ln>
            <a:solidFill>
              <a:srgbClr val="92D050"/>
            </a:solidFill>
          </a:ln>
        </p:spPr>
        <p:txBody>
          <a:bodyPr anchor="ctr"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600" b="1" u="sng" dirty="0" smtClean="0">
                <a:solidFill>
                  <a:srgbClr val="92D050"/>
                </a:solidFill>
              </a:rPr>
              <a:t>Direct Evidence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rgbClr val="92D050"/>
                </a:solidFill>
              </a:rPr>
              <a:t>(Eyewitness):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More subjective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Not as reliable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Hearsay not allowed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b="1" u="sng" dirty="0" smtClean="0">
                <a:solidFill>
                  <a:srgbClr val="92D050"/>
                </a:solidFill>
              </a:rPr>
              <a:t>Eyewitness Problems: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900" b="1" dirty="0" smtClean="0">
              <a:solidFill>
                <a:srgbClr val="92D05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Can be flawed questioning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Young/old age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Passage of time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rgbClr val="92D050"/>
                </a:solidFill>
              </a:rPr>
              <a:t>Violence of incidence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495800" cy="5072062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600" b="1" u="sng" dirty="0" smtClean="0"/>
              <a:t>Indirect Evidence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300" b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*More objective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*More reliable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*Police Officers Testimony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  (Direct Evidence) strengthens the probative value of  physical evidence.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Influence of Direct/Indirect Evidence on  the Court</a:t>
            </a:r>
            <a:endParaRPr lang="en-US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3028950" cy="12668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0" y="1481138"/>
            <a:ext cx="4495800" cy="507206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Court Research: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differs on which type of evidence has a stronger impact on the jury.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495800" cy="507206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Forensic Scientist: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should be aware of the persuasiveness of eyewitness testimony and not allow it to interfere with the analysis of physical evidence.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Influence of Direct/Indirect Evidence on  the Court</a:t>
            </a:r>
            <a:endParaRPr lang="en-US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9" name="Picture 2" descr="US Supreme Court government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2286000" cy="18288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867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Federal Rule of Evidence # 702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“Expert Testimony”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Hearsay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only allowed by an expert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with knowledge, skill, experience, training, and/or education on a scientific matter and if:</a:t>
            </a:r>
            <a:endParaRPr lang="en-U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*the testimony is based on facts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*if the testimony is from reliable principles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and methods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*the witness has applied the methods reliably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to the facts of the case.</a:t>
            </a:r>
          </a:p>
        </p:txBody>
      </p:sp>
      <p:pic>
        <p:nvPicPr>
          <p:cNvPr id="27651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82725"/>
            <a:ext cx="18303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Court Admissibility of Evidence: </a:t>
            </a:r>
            <a:b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100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Court precedents determine the admissibility of scientific evidence and analytical results in court</a:t>
            </a:r>
            <a:endParaRPr lang="en-US" sz="3100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657600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Placeholder 17"/>
          <p:cNvSpPr>
            <a:spLocks noGrp="1"/>
          </p:cNvSpPr>
          <p:nvPr>
            <p:ph type="body" sz="half" idx="2"/>
          </p:nvPr>
        </p:nvSpPr>
        <p:spPr>
          <a:xfrm>
            <a:off x="914400" y="4648200"/>
            <a:ext cx="8229600" cy="25908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en-US" altLang="en-US" sz="3600" b="1" i="1" u="sng" smtClean="0">
                <a:solidFill>
                  <a:srgbClr val="00B0F0"/>
                </a:solidFill>
              </a:rPr>
              <a:t>“Locard’s Exchange Principle:”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1000" b="1" i="1" u="sng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en-US" altLang="en-US" sz="2800" b="1" smtClean="0"/>
              <a:t>"Wherever he steps, whatever he touches, whatever he leaves, even unconsciously, will serve as a silent witness against him”. 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rgbClr val="A6DDEA"/>
                </a:solidFill>
              </a:rPr>
              <a:t>Basic Principle of Forensic Science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2800" b="1" u="sng" smtClean="0">
              <a:solidFill>
                <a:srgbClr val="002060"/>
              </a:solidFill>
            </a:endParaRPr>
          </a:p>
        </p:txBody>
      </p:sp>
      <p:pic>
        <p:nvPicPr>
          <p:cNvPr id="19" name="Picture Placeholder 18" descr="http://2.bp.blogspot.com/_CXVtm97fWDo/TETfBxnsZ8I/AAAAAAAABwI/wXpme7Ir9JI/s320/Locard.jpe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0" y="152400"/>
            <a:ext cx="4953000" cy="3733800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962400"/>
            <a:ext cx="41910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Edmund Locard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5400" dirty="0"/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8956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8"/>
          <p:cNvSpPr/>
          <p:nvPr/>
        </p:nvSpPr>
        <p:spPr>
          <a:xfrm rot="-1680000">
            <a:off x="6826250" y="442913"/>
            <a:ext cx="1371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495800" cy="5029200"/>
          </a:xfrm>
          <a:ln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Frye vs. US, 1923: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the questioned scientific/procedure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must be “generally accepted” by a majority of scientist.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495800" cy="4800600"/>
          </a:xfrm>
          <a:ln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Daughbert vs.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Merrill Dow: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*Can it be tested?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*Has the theory been peer reviewed?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*What is the potential rate of error?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*Are there standards of control?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*Does the theory have widespread acceptance?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Court Admissibility of Evidence: </a:t>
            </a:r>
            <a:b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100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Court Precedents that determine the admissibility of scientific evidence and analytical results in court</a:t>
            </a:r>
            <a:endParaRPr lang="en-US" sz="3100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6294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 systemic search for all evidence conducted.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All evidence collected.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Comparison type evidence collected.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Reference samples: for comparison.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Substrate controls: from surface close to collected evidence.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Proper packaging and separation of evidence is crucial  (cross-contamination avoided).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Chain of Custody:  written record of evidence possession.</a:t>
            </a:r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724400"/>
            <a:ext cx="5943600" cy="9906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u="sng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Court Significance of Procedures</a:t>
            </a:r>
            <a:br>
              <a:rPr lang="en-US" sz="3000" u="sng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000" u="sng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In Evidence Collection/Analysis:</a:t>
            </a:r>
            <a:endParaRPr lang="en-US" sz="3000" u="sng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2133600"/>
            <a:ext cx="4495800" cy="50720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05400"/>
            <a:ext cx="56388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Chain of Custody:          </a:t>
            </a:r>
            <a: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endParaRPr lang="en-US" u="sng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725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5715000"/>
            <a:ext cx="8382000" cy="1143000"/>
          </a:xfrm>
        </p:spPr>
        <p:txBody>
          <a:bodyPr anchor="ctr"/>
          <a:lstStyle/>
          <a:p>
            <a:pPr algn="ctr" eaLnBrk="1" hangingPunct="1"/>
            <a:r>
              <a:rPr lang="en-US" altLang="en-US" b="1" smtClean="0"/>
              <a:t>Witnessed, written record of all individuals who have had evidence in their possession from the crime scene to the courtroom (who, when, what purpose for transfer)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915400" cy="5943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item of evidence itself should be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identified, as well as the location, time, and collector.</a:t>
            </a:r>
            <a:endParaRPr lang="en-US" altLang="en-US" sz="100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/>
            <a:r>
              <a:rPr lang="en-US" altLang="en-US" smtClean="0"/>
              <a:t>The evidence container should be marked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for ID:  with collector’s initials, location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where found, and date.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/>
            <a:r>
              <a:rPr lang="en-US" altLang="en-US" smtClean="0"/>
              <a:t>The chain of custody record is often kept as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as a form on the container/envelope.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000" smtClean="0"/>
          </a:p>
          <a:p>
            <a:pPr eaLnBrk="1" hangingPunct="1"/>
            <a:r>
              <a:rPr lang="en-US" altLang="en-US" smtClean="0"/>
              <a:t> If the evidence  is turned over to another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for any reason (care/delivery), this transfer must be recorded immediately.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well as the location, time, and collector.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9144000" y="1481138"/>
            <a:ext cx="304800" cy="452596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Chain of Custody: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sz="half" idx="1"/>
          </p:nvPr>
        </p:nvSpPr>
        <p:spPr>
          <a:xfrm>
            <a:off x="0" y="685800"/>
            <a:ext cx="9601200" cy="6172200"/>
          </a:xfrm>
        </p:spPr>
        <p:txBody>
          <a:bodyPr/>
          <a:lstStyle/>
          <a:p>
            <a:pPr eaLnBrk="1" hangingPunct="1"/>
            <a:r>
              <a:rPr lang="en-US" altLang="en-US" smtClean="0"/>
              <a:t>Every individual who possesses the evidence must record its’ acquisition/disposition and may be called to testify in court (from crime scene collection, delivery, detective, lab analysis, to courtroom).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00" smtClean="0"/>
          </a:p>
          <a:p>
            <a:pPr eaLnBrk="1" hangingPunct="1"/>
            <a:r>
              <a:rPr lang="en-US" altLang="en-US" smtClean="0"/>
              <a:t>Any samples of the evidence taken for testing, or any evidence changes, should be documented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00" smtClean="0"/>
          </a:p>
          <a:p>
            <a:pPr eaLnBrk="1" hangingPunct="1"/>
            <a:r>
              <a:rPr lang="en-US" altLang="en-US" smtClean="0"/>
              <a:t>To avoid confusion, the number of individuals involved and the chain of custody, should be kept to a minimum.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00" smtClean="0"/>
          </a:p>
          <a:p>
            <a:pPr eaLnBrk="1" hangingPunct="1"/>
            <a:r>
              <a:rPr lang="en-US" altLang="en-US" smtClean="0"/>
              <a:t>Failure to substantiate the chain of custody may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>  lead to questions on the evidence’s authenticity/integrity in the courtroom.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9144000" y="1481138"/>
            <a:ext cx="304800" cy="452596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Chain of Custody (continued):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724400" cy="5715000"/>
          </a:xfrm>
        </p:spPr>
        <p:txBody>
          <a:bodyPr anchor="ctr">
            <a:normAutofit fontScale="5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rgbClr val="00CC66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rgbClr val="00CC66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rgbClr val="00CC66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500" b="1" u="sng" dirty="0" smtClean="0">
              <a:solidFill>
                <a:srgbClr val="00CC66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400" b="1" u="sng" dirty="0" smtClean="0">
                <a:solidFill>
                  <a:srgbClr val="00CC66"/>
                </a:solidFill>
              </a:rPr>
              <a:t>Ethics of a Forensic Scientist: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900" b="1" u="sng" dirty="0" smtClean="0">
              <a:solidFill>
                <a:srgbClr val="00CC66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Examinations are done impartially, independently, objectively, and to completion, without financial gain.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Care should be taken in the treatment of samples and controls/standards used.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All results are based solely on the evidence (not on outside influences).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581400" cy="1371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5410200"/>
          </a:xfrm>
        </p:spPr>
        <p:txBody>
          <a:bodyPr>
            <a:normAutofit fontScale="5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3600" b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200" b="1" dirty="0" smtClean="0">
                <a:solidFill>
                  <a:srgbClr val="00CC66"/>
                </a:solidFill>
              </a:rPr>
              <a:t>All conclusions should be communicated clearly to fellow law enforcement and to judges/juries/attorneys (expert witness).</a:t>
            </a:r>
            <a:endParaRPr lang="en-US" sz="4200" b="1" dirty="0" smtClean="0">
              <a:solidFill>
                <a:srgbClr val="92D05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200" b="1" dirty="0" smtClean="0">
                <a:solidFill>
                  <a:srgbClr val="00CC66"/>
                </a:solidFill>
              </a:rPr>
              <a:t>All conclusions should be made honestly, and only in one’s field of expertise.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200" b="1" dirty="0" smtClean="0">
                <a:solidFill>
                  <a:srgbClr val="00CC66"/>
                </a:solidFill>
              </a:rPr>
              <a:t>Attempts be made to reconcile.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200" b="1" dirty="0" smtClean="0">
                <a:solidFill>
                  <a:srgbClr val="00CC66"/>
                </a:solidFill>
              </a:rPr>
              <a:t>Commitment to long term learning, and use of current/new testing procedures.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CC66"/>
                </a:solidFill>
                <a:latin typeface="Aharoni" pitchFamily="2" charset="-79"/>
                <a:cs typeface="Aharoni" pitchFamily="2" charset="-79"/>
              </a:rPr>
              <a:t>Responsibilities of the Forensic Scientist In/Out of the Courtroom</a:t>
            </a:r>
            <a:endParaRPr lang="en-US" u="sng" dirty="0">
              <a:solidFill>
                <a:srgbClr val="00CC66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2667000" cy="1524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724400" cy="6172200"/>
          </a:xfrm>
        </p:spPr>
        <p:txBody>
          <a:bodyPr anchor="ctr"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100" b="1" u="sng" dirty="0" smtClean="0">
              <a:solidFill>
                <a:srgbClr val="00CC66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100" b="1" u="sng" dirty="0" smtClean="0">
              <a:solidFill>
                <a:srgbClr val="00CC66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100" b="1" u="sng" dirty="0" smtClean="0">
              <a:solidFill>
                <a:srgbClr val="00CC66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300" b="1" i="1" u="sng" dirty="0" smtClean="0">
                <a:solidFill>
                  <a:srgbClr val="00CC66"/>
                </a:solidFill>
              </a:rPr>
              <a:t>Forensic Scientists’ Duties: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900" b="1" u="sng" dirty="0" smtClean="0">
              <a:solidFill>
                <a:srgbClr val="00CC66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Identify and collect all evidence from the crime scene, etc in a thorough, legal manner.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Preserve this evidence and handle proper procedures in handling (chain of custody).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Analyze, evaluate, compare this evidence.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00CC66"/>
                </a:solidFill>
              </a:rPr>
              <a:t>Document and write these findings into a technical report.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5638800"/>
          </a:xfrm>
        </p:spPr>
        <p:txBody>
          <a:bodyPr>
            <a:normAutofit fontScale="5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3600" b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>
                <a:solidFill>
                  <a:srgbClr val="00CC66"/>
                </a:solidFill>
              </a:rPr>
              <a:t>Communicate these results clearly to law enforcement peers.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>
                <a:solidFill>
                  <a:srgbClr val="00CC66"/>
                </a:solidFill>
              </a:rPr>
              <a:t>Be an “expert witness” to present technical evidence and conclusions effectively in a court of law.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smtClean="0">
                <a:solidFill>
                  <a:srgbClr val="00CC66"/>
                </a:solidFill>
              </a:rPr>
              <a:t>Provide training to police officers/others involved in proper recognition, collection, and preservation of physical evidence.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u="sng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CC66"/>
                </a:solidFill>
                <a:latin typeface="Aharoni" pitchFamily="2" charset="-79"/>
                <a:cs typeface="Aharoni" pitchFamily="2" charset="-79"/>
              </a:rPr>
              <a:t>Responsibilities of the Forensic Scientist In/Out of the Courtroom</a:t>
            </a:r>
            <a:endParaRPr lang="en-US" u="sng" dirty="0">
              <a:solidFill>
                <a:srgbClr val="00CC6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362200" cy="1362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3"/>
          <p:cNvSpPr>
            <a:spLocks noGrp="1"/>
          </p:cNvSpPr>
          <p:nvPr>
            <p:ph idx="1"/>
          </p:nvPr>
        </p:nvSpPr>
        <p:spPr>
          <a:xfrm>
            <a:off x="4114800" y="2590800"/>
            <a:ext cx="3810000" cy="40687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3" name="Picture 6" descr="iStockphoto,American,stars,stripes,war memorials,patriotism,flags,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548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Above all, a forensic scientist should complete these responsibilities with the highest ethical standards, and the utmost regard for the United States legal system.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3429000" cy="3581400"/>
          </a:xfr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" name="Content Placeholder 2"/>
          <p:cNvSpPr>
            <a:spLocks noGrp="1"/>
          </p:cNvSpPr>
          <p:nvPr>
            <p:ph sz="half" idx="2"/>
          </p:nvPr>
        </p:nvSpPr>
        <p:spPr>
          <a:xfrm>
            <a:off x="2209800" y="990600"/>
            <a:ext cx="6934200" cy="5867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      How an investigator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    goes about </a:t>
            </a:r>
            <a:r>
              <a:rPr lang="en-US" sz="3000" i="1" u="sng" dirty="0" smtClean="0"/>
              <a:t>collecting</a:t>
            </a:r>
            <a:r>
              <a:rPr lang="en-US" sz="3000" dirty="0" smtClean="0"/>
              <a:t>  and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i="1" dirty="0" smtClean="0"/>
              <a:t>              </a:t>
            </a:r>
            <a:r>
              <a:rPr lang="en-US" sz="3000" i="1" u="sng" dirty="0" smtClean="0"/>
              <a:t>using</a:t>
            </a:r>
            <a:r>
              <a:rPr lang="en-US" sz="3000" dirty="0" smtClean="0"/>
              <a:t> such evidence is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     where the law comes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000" dirty="0" smtClean="0"/>
              <a:t>                     into play….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stellar" pitchFamily="18" charset="0"/>
              </a:rPr>
              <a:t>“Bill of Rights”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stellar" pitchFamily="18" charset="0"/>
              </a:rPr>
              <a:t>U.S. Constitution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Forensics and the Law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86400" y="3657600"/>
            <a:ext cx="1143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49403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u="sng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 u="sng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5200" u="sng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700" dirty="0" smtClean="0">
                <a:solidFill>
                  <a:srgbClr val="002060"/>
                </a:solidFill>
                <a:latin typeface="Algerian" pitchFamily="82" charset="0"/>
              </a:rPr>
              <a:t>   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700" dirty="0" smtClean="0">
                <a:solidFill>
                  <a:srgbClr val="002060"/>
                </a:solidFill>
                <a:latin typeface="Algerian" pitchFamily="82" charset="0"/>
              </a:rPr>
              <a:t>  </a:t>
            </a:r>
            <a:r>
              <a:rPr lang="en-US" sz="5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Amendment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“Right of search and seizure</a:t>
            </a:r>
            <a:br>
              <a:rPr lang="en-US" sz="54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regulated”</a:t>
            </a:r>
            <a:r>
              <a:rPr lang="en-US" sz="44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/>
            </a:r>
            <a:br>
              <a:rPr lang="en-US" sz="44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</a:b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533400" y="1143000"/>
            <a:ext cx="4292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4</a:t>
            </a:r>
            <a:r>
              <a:rPr lang="en-US" sz="150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th</a:t>
            </a:r>
            <a:endParaRPr lang="en-US" sz="15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52400" y="609600"/>
            <a:ext cx="9525000" cy="65532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000" dirty="0" smtClean="0"/>
              <a:t>               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000" dirty="0" smtClean="0"/>
              <a:t>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300" dirty="0" smtClean="0"/>
              <a:t>                                    * Was there probable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300" dirty="0" smtClean="0"/>
              <a:t>                                       cause for the search?</a:t>
            </a:r>
            <a:endParaRPr lang="en-US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300" dirty="0" smtClean="0"/>
              <a:t>                                    * Was there an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300" dirty="0" smtClean="0"/>
              <a:t>                                        invasion of privacy?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                                                                                                                   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300" dirty="0" smtClean="0"/>
              <a:t>                                    * Did the law officer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300" dirty="0" smtClean="0"/>
              <a:t>                                        have a warrant?</a:t>
            </a:r>
            <a:endParaRPr lang="en-US" sz="1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000" dirty="0" smtClean="0"/>
              <a:t>*It is very important that evidence is collected lawfully, without an evasion of privacy, or with a search warrant, so it won’t be ruled inadmissible in court.*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762000"/>
            <a:ext cx="4724400" cy="609600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15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Search Warrant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Needed If…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Consent:</a:t>
            </a:r>
            <a:r>
              <a:rPr lang="en-US" sz="2600" dirty="0" smtClean="0"/>
              <a:t> has EVER been given for the search.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Emergency: </a:t>
            </a:r>
            <a:r>
              <a:rPr lang="en-US" sz="2600" dirty="0" smtClean="0"/>
              <a:t>someone is in danger or is destroying evidence.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Arrest:</a:t>
            </a:r>
            <a:r>
              <a:rPr lang="en-US" sz="2600" dirty="0" smtClean="0"/>
              <a:t> Search of person/surroundings.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Plain View:</a:t>
            </a:r>
            <a:r>
              <a:rPr lang="en-US" sz="2600" dirty="0" smtClean="0"/>
              <a:t> if police there legally.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Reasonable Suspicion:</a:t>
            </a:r>
            <a:r>
              <a:rPr lang="en-US" sz="2600" dirty="0" smtClean="0"/>
              <a:t> if police believe they will find weapon/drugs on person/car.</a:t>
            </a:r>
            <a:r>
              <a:rPr lang="en-US" sz="2600" i="1" u="sng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267200" cy="609600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15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5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Issue a Search Warrant the Judge Must See…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Probable Cause:</a:t>
            </a:r>
            <a:endParaRPr lang="en-US" sz="2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600" dirty="0" smtClean="0"/>
              <a:t>   proof a crime has occurred; AND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i="1" u="sng" dirty="0" smtClean="0"/>
              <a:t>Evidence:</a:t>
            </a:r>
            <a:r>
              <a:rPr lang="en-US" sz="2600" dirty="0" smtClean="0"/>
              <a:t>  proof criminal contraband will probably be found at the location or on the person linked to the crime.</a:t>
            </a:r>
            <a:endParaRPr lang="en-US" sz="2600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4th Amendment…..continued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3733800"/>
            <a:ext cx="4191000" cy="16764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19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Amendment</a:t>
            </a:r>
            <a:r>
              <a:rPr lang="en-US" sz="19200" u="sng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0" y="381000"/>
            <a:ext cx="5791200" cy="6477000"/>
          </a:xfrm>
        </p:spPr>
        <p:txBody>
          <a:bodyPr>
            <a:normAutofit fontScale="25000" lnSpcReduction="20000"/>
          </a:bodyPr>
          <a:lstStyle/>
          <a:p>
            <a:pPr marL="621348" lvl="1" indent="-256032" eaLnBrk="1" fontAlgn="auto" hangingPunct="1">
              <a:spcBef>
                <a:spcPts val="324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</a:t>
            </a: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</a:t>
            </a:r>
            <a:endParaRPr lang="en-US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*</a:t>
            </a:r>
            <a:r>
              <a:rPr lang="en-US" sz="12000" b="1" i="1" u="sng" dirty="0" smtClean="0"/>
              <a:t>Capitol Case: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400" b="1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Grand jury must decide if there Is enough evidence before the indictment.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6400" dirty="0" smtClean="0"/>
              <a:t>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6400" dirty="0" smtClean="0"/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* </a:t>
            </a:r>
            <a:r>
              <a:rPr lang="en-US" sz="12000" b="1" i="1" u="sng" dirty="0" smtClean="0"/>
              <a:t>Double Jeopardy: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It is imperative that all evidence be found before the trial—a citizen cannot be twice for the same crime.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i="1" dirty="0" smtClean="0"/>
              <a:t>  </a:t>
            </a: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“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right to a fair and regulated prosecution</a:t>
            </a:r>
            <a:r>
              <a:rPr lang="en-US" sz="5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”</a:t>
            </a:r>
            <a:r>
              <a:rPr lang="en-US" sz="5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33400" y="1524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5</a:t>
            </a:r>
            <a:r>
              <a:rPr lang="en-US" sz="150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th</a:t>
            </a:r>
            <a:endParaRPr lang="en-US" sz="15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3733800"/>
            <a:ext cx="4191000" cy="16764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19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Amendment</a:t>
            </a:r>
            <a:r>
              <a:rPr lang="en-US" sz="19200" u="sng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0" y="762000"/>
            <a:ext cx="5791200" cy="6096000"/>
          </a:xfrm>
        </p:spPr>
        <p:txBody>
          <a:bodyPr>
            <a:normAutofit fontScale="25000" lnSpcReduction="20000"/>
          </a:bodyPr>
          <a:lstStyle/>
          <a:p>
            <a:pPr marL="621348" lvl="1" indent="-256032" eaLnBrk="1" fontAlgn="auto" hangingPunct="1">
              <a:spcBef>
                <a:spcPts val="324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</a:t>
            </a: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</a:t>
            </a:r>
            <a:endParaRPr lang="en-US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</a:t>
            </a:r>
            <a:r>
              <a:rPr lang="en-US" sz="12000" b="1" i="1" dirty="0" smtClean="0"/>
              <a:t>*</a:t>
            </a:r>
            <a:r>
              <a:rPr lang="en-US" sz="12000" b="1" i="1" u="sng" dirty="0" smtClean="0"/>
              <a:t>Due Process: </a:t>
            </a:r>
            <a:r>
              <a:rPr lang="en-US" sz="12000" dirty="0" smtClean="0"/>
              <a:t> 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Everyone is treated the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same in the court system.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7200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i="1" dirty="0" smtClean="0"/>
              <a:t>     *”</a:t>
            </a:r>
            <a:r>
              <a:rPr lang="en-US" sz="12000" b="1" i="1" u="sng" dirty="0" smtClean="0"/>
              <a:t>Plead the 5</a:t>
            </a:r>
            <a:r>
              <a:rPr lang="en-US" sz="12000" b="1" i="1" u="sng" baseline="30000" dirty="0" smtClean="0"/>
              <a:t>th</a:t>
            </a:r>
            <a:r>
              <a:rPr lang="en-US" sz="12000" b="1" i="1" u="sng" dirty="0" smtClean="0"/>
              <a:t>”</a:t>
            </a:r>
            <a:r>
              <a:rPr lang="en-US" sz="12000" dirty="0" smtClean="0"/>
              <a:t>:  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An individual cannot be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forced to testify against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himself.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i="1" dirty="0" smtClean="0"/>
              <a:t>  </a:t>
            </a: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“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right to fair and 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regulated prosecution</a:t>
            </a:r>
            <a:r>
              <a:rPr lang="en-US" sz="5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”</a:t>
            </a:r>
            <a:r>
              <a:rPr lang="en-US" sz="5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33400" y="1524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5</a:t>
            </a:r>
            <a:r>
              <a:rPr lang="en-US" sz="150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th</a:t>
            </a:r>
            <a:endParaRPr lang="en-US" sz="15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3276600"/>
            <a:ext cx="4419600" cy="16764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\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9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Amendment</a:t>
            </a:r>
            <a:r>
              <a:rPr lang="en-US" sz="19200" u="sng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0" y="1143000"/>
            <a:ext cx="5791200" cy="6248400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621348" lvl="1" indent="-256032" eaLnBrk="1" fontAlgn="auto" hangingPunct="1">
              <a:spcBef>
                <a:spcPts val="324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1600" dirty="0" smtClean="0"/>
              <a:t> </a:t>
            </a:r>
            <a:r>
              <a:rPr lang="en-US" sz="10800" dirty="0" smtClean="0"/>
              <a:t>*</a:t>
            </a:r>
            <a:r>
              <a:rPr lang="en-US" sz="10800" b="1" i="1" u="sng" dirty="0" smtClean="0"/>
              <a:t>Speedy Trial: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b="1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i="1" dirty="0" smtClean="0"/>
              <a:t>  --within 72 hours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i="1" dirty="0" smtClean="0"/>
              <a:t> </a:t>
            </a:r>
            <a:r>
              <a:rPr lang="en-US" sz="11200" dirty="0" smtClean="0"/>
              <a:t>arraignment held, defendant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is charged by judge, bail is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set, plea is entered.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0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--</a:t>
            </a:r>
            <a:r>
              <a:rPr lang="en-US" sz="11200" i="1" dirty="0" smtClean="0"/>
              <a:t>within 90-120 days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trial if defendant is in jail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imperative to find all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evidence ASAP..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delays help evidence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collection, but impairs eyewitness testimony.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“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Right to a speedy,  fair, public trial</a:t>
            </a:r>
            <a:r>
              <a:rPr lang="en-US" sz="47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”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33400" y="11430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6</a:t>
            </a:r>
            <a:r>
              <a:rPr lang="en-US" sz="150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th</a:t>
            </a:r>
            <a:endParaRPr lang="en-US" sz="15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33400" y="11430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6</a:t>
            </a:r>
            <a:r>
              <a:rPr lang="en-US" sz="150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rial" charset="0"/>
              </a:rPr>
              <a:t>th</a:t>
            </a:r>
            <a:endParaRPr lang="en-US" sz="15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3276600"/>
            <a:ext cx="4419600" cy="17526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8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9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Amendment</a:t>
            </a:r>
            <a:endParaRPr lang="en-US" sz="19200" u="sng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29000" y="990600"/>
            <a:ext cx="5715000" cy="6400800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000" dirty="0" smtClean="0"/>
          </a:p>
          <a:p>
            <a:pPr marL="621348" lvl="1" indent="-256032" eaLnBrk="1" fontAlgn="auto" hangingPunct="1">
              <a:spcBef>
                <a:spcPts val="324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1600" dirty="0" smtClean="0"/>
              <a:t>    </a:t>
            </a:r>
            <a:r>
              <a:rPr lang="en-US" sz="10800" dirty="0" smtClean="0"/>
              <a:t>*</a:t>
            </a:r>
            <a:r>
              <a:rPr lang="en-US" sz="10800" b="1" i="1" u="sng" dirty="0" smtClean="0"/>
              <a:t>Witnesses: </a:t>
            </a:r>
            <a:r>
              <a:rPr lang="en-US" sz="10800" dirty="0" smtClean="0"/>
              <a:t> can be </a:t>
            </a:r>
          </a:p>
          <a:p>
            <a:pPr marL="621348" lvl="1" indent="-256032" eaLnBrk="1" fontAlgn="auto" hangingPunct="1">
              <a:spcBef>
                <a:spcPts val="324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0800" dirty="0" smtClean="0"/>
              <a:t>  subpoenaed to appear in </a:t>
            </a:r>
          </a:p>
          <a:p>
            <a:pPr marL="621348" lvl="1" indent="-256032" eaLnBrk="1" fontAlgn="auto" hangingPunct="1">
              <a:spcBef>
                <a:spcPts val="324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0800" dirty="0" smtClean="0"/>
              <a:t>  court, for or against the defendant.  Testimony is a form of evidence.</a:t>
            </a:r>
            <a:endParaRPr lang="en-US" sz="4800" b="1" i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b="1" i="1" dirty="0" smtClean="0"/>
              <a:t>      *</a:t>
            </a:r>
            <a:r>
              <a:rPr lang="en-US" sz="11200" b="1" i="1" u="sng" dirty="0" smtClean="0"/>
              <a:t>Council: </a:t>
            </a:r>
            <a:r>
              <a:rPr lang="en-US" sz="11200" b="1" i="1" dirty="0" smtClean="0"/>
              <a:t>  </a:t>
            </a:r>
            <a:r>
              <a:rPr lang="en-US" sz="11200" dirty="0" smtClean="0"/>
              <a:t>defendant has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   the right to an attorney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   (with or without $)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   --attorney will closely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   examine evidence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   collection, handling, and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1200" dirty="0" smtClean="0"/>
              <a:t>     lab analysis for</a:t>
            </a:r>
            <a:r>
              <a:rPr lang="en-US" sz="12000" dirty="0" smtClean="0"/>
              <a:t> mistakes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to use for the defense.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* </a:t>
            </a:r>
            <a:r>
              <a:rPr lang="en-US" sz="12000" b="1" i="1" u="sng" dirty="0" smtClean="0"/>
              <a:t>Double Jeopardy: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i="1" dirty="0" smtClean="0"/>
              <a:t>  </a:t>
            </a: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/>
              <a:t>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10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“Right to a speedy,  fair, public trial</a:t>
            </a:r>
            <a:r>
              <a:rPr lang="en-US" sz="47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”</a:t>
            </a:r>
            <a:r>
              <a:rPr lang="en-US" sz="47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5400" u="sng" baseline="30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400" u="sng" baseline="30000" dirty="0" smtClean="0">
                <a:solidFill>
                  <a:srgbClr val="002060"/>
                </a:solidFill>
                <a:latin typeface="Algerian" pitchFamily="82" charset="0"/>
              </a:rPr>
            </a:br>
            <a:endParaRPr lang="en-US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8968</TotalTime>
  <Words>1720</Words>
  <Application>Microsoft Office PowerPoint</Application>
  <PresentationFormat>On-screen Show (4:3)</PresentationFormat>
  <Paragraphs>404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Lucida Sans Unicode</vt:lpstr>
      <vt:lpstr>Wingdings 3</vt:lpstr>
      <vt:lpstr>Verdana</vt:lpstr>
      <vt:lpstr>Wingdings 2</vt:lpstr>
      <vt:lpstr>Calibri</vt:lpstr>
      <vt:lpstr>Castellar</vt:lpstr>
      <vt:lpstr>Algerian</vt:lpstr>
      <vt:lpstr>Aharoni</vt:lpstr>
      <vt:lpstr>Andalus</vt:lpstr>
      <vt:lpstr>Wingdings</vt:lpstr>
      <vt:lpstr>Concourse</vt:lpstr>
      <vt:lpstr>Introduction to Forensic Science and the Law</vt:lpstr>
      <vt:lpstr>Edmund Locard </vt:lpstr>
      <vt:lpstr>Forensics and the Law</vt:lpstr>
      <vt:lpstr> “Right of search and seizure  regulated” </vt:lpstr>
      <vt:lpstr>4th Amendment…..continued  </vt:lpstr>
      <vt:lpstr>        “right to a fair and regulated prosecution”    </vt:lpstr>
      <vt:lpstr>        “right to fair and regulated prosecution”    </vt:lpstr>
      <vt:lpstr>       “Right to a speedy,  fair, public trial”    </vt:lpstr>
      <vt:lpstr>       “Right to a speedy,  fair, public trial”    </vt:lpstr>
      <vt:lpstr>       “Right to an  impartial trial by jury”    </vt:lpstr>
      <vt:lpstr>Forensic Evidence in Court</vt:lpstr>
      <vt:lpstr>All Evidence in Court must be Material and Probative</vt:lpstr>
      <vt:lpstr>Probative Value</vt:lpstr>
      <vt:lpstr>Product Rule</vt:lpstr>
      <vt:lpstr>Types of Evidence in Court:</vt:lpstr>
      <vt:lpstr>Types of  Physical Evidence :</vt:lpstr>
      <vt:lpstr>Influence of Direct/Indirect Evidence on  the Court</vt:lpstr>
      <vt:lpstr>Influence of Direct/Indirect Evidence on  the Court</vt:lpstr>
      <vt:lpstr>Court Admissibility of Evidence:  Court precedents determine the admissibility of scientific evidence and analytical results in court</vt:lpstr>
      <vt:lpstr>Court Admissibility of Evidence:  Court Precedents that determine the admissibility of scientific evidence and analytical results in court</vt:lpstr>
      <vt:lpstr>Court Significance of Procedures  In Evidence Collection/Analysis:</vt:lpstr>
      <vt:lpstr>Chain of Custody:           </vt:lpstr>
      <vt:lpstr>Chain of Custody:</vt:lpstr>
      <vt:lpstr>Chain of Custody (continued):</vt:lpstr>
      <vt:lpstr>Responsibilities of the Forensic Scientist In/Out of the Courtroom</vt:lpstr>
      <vt:lpstr>Responsibilities of the Forensic Scientist In/Out of the Courtroom</vt:lpstr>
      <vt:lpstr>Above all, a forensic scientist should complete these responsibilities with the highest ethical standards, and the utmost regard for the United States legal system.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Forensics:  Scientific Research and Design</dc:title>
  <dc:creator>Alesia</dc:creator>
  <cp:lastModifiedBy>Jamie J Gilmore</cp:lastModifiedBy>
  <cp:revision>297</cp:revision>
  <dcterms:created xsi:type="dcterms:W3CDTF">2008-06-21T21:01:49Z</dcterms:created>
  <dcterms:modified xsi:type="dcterms:W3CDTF">2015-08-21T16:22:55Z</dcterms:modified>
</cp:coreProperties>
</file>